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2.svg" ContentType="image/svg+xml"/>
  <Override PartName="/ppt/media/image33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TT Norms Bold" panose="02000803030000020004"/>
      <p:bold r:id="rId20"/>
    </p:embeddedFont>
    <p:embeddedFont>
      <p:font typeface="TT Norms" panose="02000503030000020003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5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4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.png"/><Relationship Id="rId7" Type="http://schemas.openxmlformats.org/officeDocument/2006/relationships/image" Target="../media/image20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71895" y="-393078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4" y="0"/>
                </a:lnTo>
                <a:lnTo>
                  <a:pt x="12857484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30610" y="4211384"/>
            <a:ext cx="5028690" cy="4450390"/>
          </a:xfrm>
          <a:custGeom>
            <a:avLst/>
            <a:gdLst/>
            <a:ahLst/>
            <a:cxnLst/>
            <a:rect l="l" t="t" r="r" b="b"/>
            <a:pathLst>
              <a:path w="5028690" h="4450390">
                <a:moveTo>
                  <a:pt x="0" y="0"/>
                </a:moveTo>
                <a:lnTo>
                  <a:pt x="5028690" y="0"/>
                </a:lnTo>
                <a:lnTo>
                  <a:pt x="5028690" y="4450390"/>
                </a:lnTo>
                <a:lnTo>
                  <a:pt x="0" y="4450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4188" y="1625226"/>
            <a:ext cx="5028690" cy="4450390"/>
          </a:xfrm>
          <a:custGeom>
            <a:avLst/>
            <a:gdLst/>
            <a:ahLst/>
            <a:cxnLst/>
            <a:rect l="l" t="t" r="r" b="b"/>
            <a:pathLst>
              <a:path w="5028690" h="4450390">
                <a:moveTo>
                  <a:pt x="0" y="0"/>
                </a:moveTo>
                <a:lnTo>
                  <a:pt x="5028689" y="0"/>
                </a:lnTo>
                <a:lnTo>
                  <a:pt x="5028689" y="4450390"/>
                </a:lnTo>
                <a:lnTo>
                  <a:pt x="0" y="4450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3864442" y="3294180"/>
            <a:ext cx="10559115" cy="4401227"/>
            <a:chOff x="0" y="0"/>
            <a:chExt cx="2781002" cy="11591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81002" cy="1159171"/>
            </a:xfrm>
            <a:custGeom>
              <a:avLst/>
              <a:gdLst/>
              <a:ahLst/>
              <a:cxnLst/>
              <a:rect l="l" t="t" r="r" b="b"/>
              <a:pathLst>
                <a:path w="2781002" h="1159171">
                  <a:moveTo>
                    <a:pt x="44725" y="0"/>
                  </a:moveTo>
                  <a:lnTo>
                    <a:pt x="2736277" y="0"/>
                  </a:lnTo>
                  <a:cubicBezTo>
                    <a:pt x="2760977" y="0"/>
                    <a:pt x="2781002" y="20024"/>
                    <a:pt x="2781002" y="44725"/>
                  </a:cubicBezTo>
                  <a:lnTo>
                    <a:pt x="2781002" y="1114446"/>
                  </a:lnTo>
                  <a:cubicBezTo>
                    <a:pt x="2781002" y="1139147"/>
                    <a:pt x="2760977" y="1159171"/>
                    <a:pt x="2736277" y="1159171"/>
                  </a:cubicBezTo>
                  <a:lnTo>
                    <a:pt x="44725" y="1159171"/>
                  </a:lnTo>
                  <a:cubicBezTo>
                    <a:pt x="32863" y="1159171"/>
                    <a:pt x="21487" y="1154459"/>
                    <a:pt x="13100" y="1146071"/>
                  </a:cubicBezTo>
                  <a:cubicBezTo>
                    <a:pt x="4712" y="1137684"/>
                    <a:pt x="0" y="1126308"/>
                    <a:pt x="0" y="1114446"/>
                  </a:cubicBezTo>
                  <a:lnTo>
                    <a:pt x="0" y="44725"/>
                  </a:lnTo>
                  <a:cubicBezTo>
                    <a:pt x="0" y="20024"/>
                    <a:pt x="20024" y="0"/>
                    <a:pt x="447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81002" cy="119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4367825" y="7695407"/>
            <a:ext cx="9134101" cy="822069"/>
          </a:xfrm>
          <a:custGeom>
            <a:avLst/>
            <a:gdLst/>
            <a:ahLst/>
            <a:cxnLst/>
            <a:rect l="l" t="t" r="r" b="b"/>
            <a:pathLst>
              <a:path w="9134101" h="822069">
                <a:moveTo>
                  <a:pt x="0" y="0"/>
                </a:moveTo>
                <a:lnTo>
                  <a:pt x="9134101" y="0"/>
                </a:lnTo>
                <a:lnTo>
                  <a:pt x="9134101" y="822069"/>
                </a:lnTo>
                <a:lnTo>
                  <a:pt x="0" y="822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9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95667" y="3963734"/>
            <a:ext cx="10096667" cy="2206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20"/>
              </a:lnSpc>
              <a:spcBef>
                <a:spcPct val="0"/>
              </a:spcBef>
            </a:pPr>
            <a:r>
              <a:rPr lang="en-US" sz="1287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PROJECT-1</a:t>
            </a:r>
            <a:endParaRPr lang="en-US" sz="1287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01/15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0" y="5942266"/>
            <a:ext cx="182880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By: Nguyễn Văn Khánh</a:t>
            </a:r>
            <a:endParaRPr lang="en-US" sz="72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984555" y="10490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12857485" y="0"/>
                </a:moveTo>
                <a:lnTo>
                  <a:pt x="0" y="0"/>
                </a:lnTo>
                <a:lnTo>
                  <a:pt x="0" y="10239233"/>
                </a:lnTo>
                <a:lnTo>
                  <a:pt x="12857485" y="10239233"/>
                </a:lnTo>
                <a:lnTo>
                  <a:pt x="12857485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14967" y="780639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21555" y="7033118"/>
            <a:ext cx="1631499" cy="2391935"/>
          </a:xfrm>
          <a:custGeom>
            <a:avLst/>
            <a:gdLst/>
            <a:ahLst/>
            <a:cxnLst/>
            <a:rect l="l" t="t" r="r" b="b"/>
            <a:pathLst>
              <a:path w="1631499" h="2391935">
                <a:moveTo>
                  <a:pt x="0" y="0"/>
                </a:moveTo>
                <a:lnTo>
                  <a:pt x="1631500" y="0"/>
                </a:lnTo>
                <a:lnTo>
                  <a:pt x="1631500" y="2391936"/>
                </a:lnTo>
                <a:lnTo>
                  <a:pt x="0" y="2391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68841" y="2147991"/>
            <a:ext cx="1631499" cy="2391935"/>
          </a:xfrm>
          <a:custGeom>
            <a:avLst/>
            <a:gdLst/>
            <a:ahLst/>
            <a:cxnLst/>
            <a:rect l="l" t="t" r="r" b="b"/>
            <a:pathLst>
              <a:path w="1631499" h="2391935">
                <a:moveTo>
                  <a:pt x="0" y="0"/>
                </a:moveTo>
                <a:lnTo>
                  <a:pt x="1631499" y="0"/>
                </a:lnTo>
                <a:lnTo>
                  <a:pt x="1631499" y="2391935"/>
                </a:lnTo>
                <a:lnTo>
                  <a:pt x="0" y="2391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76137" y="517499"/>
            <a:ext cx="3135726" cy="4022427"/>
          </a:xfrm>
          <a:custGeom>
            <a:avLst/>
            <a:gdLst/>
            <a:ahLst/>
            <a:cxnLst/>
            <a:rect l="l" t="t" r="r" b="b"/>
            <a:pathLst>
              <a:path w="3135726" h="4022427">
                <a:moveTo>
                  <a:pt x="0" y="0"/>
                </a:moveTo>
                <a:lnTo>
                  <a:pt x="3135726" y="0"/>
                </a:lnTo>
                <a:lnTo>
                  <a:pt x="3135726" y="4022427"/>
                </a:lnTo>
                <a:lnTo>
                  <a:pt x="0" y="40224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508" r="-697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1863" y="517499"/>
            <a:ext cx="3113952" cy="4022427"/>
          </a:xfrm>
          <a:custGeom>
            <a:avLst/>
            <a:gdLst/>
            <a:ahLst/>
            <a:cxnLst/>
            <a:rect l="l" t="t" r="r" b="b"/>
            <a:pathLst>
              <a:path w="3113952" h="4022427">
                <a:moveTo>
                  <a:pt x="0" y="0"/>
                </a:moveTo>
                <a:lnTo>
                  <a:pt x="3113952" y="0"/>
                </a:lnTo>
                <a:lnTo>
                  <a:pt x="3113952" y="4022427"/>
                </a:lnTo>
                <a:lnTo>
                  <a:pt x="0" y="40224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10" r="-1228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25815" y="517499"/>
            <a:ext cx="2962704" cy="4022427"/>
          </a:xfrm>
          <a:custGeom>
            <a:avLst/>
            <a:gdLst/>
            <a:ahLst/>
            <a:cxnLst/>
            <a:rect l="l" t="t" r="r" b="b"/>
            <a:pathLst>
              <a:path w="2962704" h="4022427">
                <a:moveTo>
                  <a:pt x="0" y="0"/>
                </a:moveTo>
                <a:lnTo>
                  <a:pt x="2962704" y="0"/>
                </a:lnTo>
                <a:lnTo>
                  <a:pt x="2962704" y="4022427"/>
                </a:lnTo>
                <a:lnTo>
                  <a:pt x="0" y="40224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252" r="-82505" b="-692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951603"/>
            <a:ext cx="7335802" cy="258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5"/>
              </a:lnSpc>
            </a:pPr>
            <a:r>
              <a:rPr lang="en-US" sz="1004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Lợi ích của Audiobook</a:t>
            </a:r>
            <a:endParaRPr lang="en-US" sz="1004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10/15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48371" y="4807215"/>
            <a:ext cx="7479822" cy="475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Học tập: 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Giúp học sinh, sinh viên, và người đi làm học ngoại ngữ, kỹ năng mềm qua âm thanh.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Giải trí: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 Là lựa chọn thay thế thú vị cho phim ảnh và nhạc.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Sức khỏe: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 Hỗ trợ người già hoặc người có vấn đề về thị lực tiếp cận tri thức.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47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0673" y="0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3"/>
                </a:lnTo>
                <a:lnTo>
                  <a:pt x="0" y="10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15686" y="5840517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2" y="0"/>
                </a:lnTo>
                <a:lnTo>
                  <a:pt x="2190052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46654" y="3003956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1" y="0"/>
                </a:lnTo>
                <a:lnTo>
                  <a:pt x="2190051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70428" y="4714793"/>
            <a:ext cx="6702098" cy="4427813"/>
          </a:xfrm>
          <a:custGeom>
            <a:avLst/>
            <a:gdLst/>
            <a:ahLst/>
            <a:cxnLst/>
            <a:rect l="l" t="t" r="r" b="b"/>
            <a:pathLst>
              <a:path w="6702098" h="4427813">
                <a:moveTo>
                  <a:pt x="0" y="0"/>
                </a:moveTo>
                <a:lnTo>
                  <a:pt x="6702098" y="0"/>
                </a:lnTo>
                <a:lnTo>
                  <a:pt x="6702098" y="4427813"/>
                </a:lnTo>
                <a:lnTo>
                  <a:pt x="0" y="4427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99632" y="455047"/>
            <a:ext cx="6491041" cy="4259746"/>
          </a:xfrm>
          <a:custGeom>
            <a:avLst/>
            <a:gdLst/>
            <a:ahLst/>
            <a:cxnLst/>
            <a:rect l="l" t="t" r="r" b="b"/>
            <a:pathLst>
              <a:path w="6491041" h="4259746">
                <a:moveTo>
                  <a:pt x="0" y="0"/>
                </a:moveTo>
                <a:lnTo>
                  <a:pt x="6491041" y="0"/>
                </a:lnTo>
                <a:lnTo>
                  <a:pt x="6491041" y="4259746"/>
                </a:lnTo>
                <a:lnTo>
                  <a:pt x="0" y="4259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5218" y="763417"/>
            <a:ext cx="546964" cy="546964"/>
          </a:xfrm>
          <a:custGeom>
            <a:avLst/>
            <a:gdLst/>
            <a:ahLst/>
            <a:cxnLst/>
            <a:rect l="l" t="t" r="r" b="b"/>
            <a:pathLst>
              <a:path w="546964" h="546964">
                <a:moveTo>
                  <a:pt x="0" y="0"/>
                </a:moveTo>
                <a:lnTo>
                  <a:pt x="546964" y="0"/>
                </a:lnTo>
                <a:lnTo>
                  <a:pt x="546964" y="546964"/>
                </a:lnTo>
                <a:lnTo>
                  <a:pt x="0" y="546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76477" y="1800082"/>
            <a:ext cx="9134236" cy="251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Định hướng phát triển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11/15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4188" y="5096128"/>
            <a:ext cx="7479822" cy="415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Mở rộng nội dung: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 Thêm sách từ nhiều quốc gia và ngôn ngữ.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Ứng dụng di động: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 Tăng tính tiện lợi cho người dùng.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Tích hợp AI:</a:t>
            </a: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 Gợi ý sách dựa trên sở thích cá nhân.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47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984555" y="10490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12857485" y="0"/>
                </a:moveTo>
                <a:lnTo>
                  <a:pt x="0" y="0"/>
                </a:lnTo>
                <a:lnTo>
                  <a:pt x="0" y="10239233"/>
                </a:lnTo>
                <a:lnTo>
                  <a:pt x="12857485" y="10239233"/>
                </a:lnTo>
                <a:lnTo>
                  <a:pt x="12857485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7486" y="3969260"/>
            <a:ext cx="5300771" cy="28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0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Kết luận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50260" y="2413805"/>
            <a:ext cx="1033561" cy="808057"/>
          </a:xfrm>
          <a:custGeom>
            <a:avLst/>
            <a:gdLst/>
            <a:ahLst/>
            <a:cxnLst/>
            <a:rect l="l" t="t" r="r" b="b"/>
            <a:pathLst>
              <a:path w="1033561" h="808057">
                <a:moveTo>
                  <a:pt x="0" y="0"/>
                </a:moveTo>
                <a:lnTo>
                  <a:pt x="1033561" y="0"/>
                </a:lnTo>
                <a:lnTo>
                  <a:pt x="1033561" y="808056"/>
                </a:lnTo>
                <a:lnTo>
                  <a:pt x="0" y="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13/15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48371" y="4339736"/>
            <a:ext cx="7479822" cy="17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28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“AUDIOBOOK không chỉ là một dự án công nghệ, mà còn là cách để lan tỏa tri thức và giải trí đến mọi người.”</a:t>
            </a:r>
            <a:endParaRPr lang="en-US" sz="28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35695" y="47767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3"/>
                </a:lnTo>
                <a:lnTo>
                  <a:pt x="0" y="10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85341" y="3992808"/>
            <a:ext cx="3662344" cy="4725189"/>
            <a:chOff x="0" y="0"/>
            <a:chExt cx="1059243" cy="13666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243" cy="1366645"/>
            </a:xfrm>
            <a:custGeom>
              <a:avLst/>
              <a:gdLst/>
              <a:ahLst/>
              <a:cxnLst/>
              <a:rect l="l" t="t" r="r" b="b"/>
              <a:pathLst>
                <a:path w="1059243" h="1366645">
                  <a:moveTo>
                    <a:pt x="128949" y="0"/>
                  </a:moveTo>
                  <a:lnTo>
                    <a:pt x="930293" y="0"/>
                  </a:lnTo>
                  <a:cubicBezTo>
                    <a:pt x="1001510" y="0"/>
                    <a:pt x="1059243" y="57733"/>
                    <a:pt x="1059243" y="128949"/>
                  </a:cubicBezTo>
                  <a:lnTo>
                    <a:pt x="1059243" y="1237695"/>
                  </a:lnTo>
                  <a:cubicBezTo>
                    <a:pt x="1059243" y="1308912"/>
                    <a:pt x="1001510" y="1366645"/>
                    <a:pt x="930293" y="1366645"/>
                  </a:cubicBezTo>
                  <a:lnTo>
                    <a:pt x="128949" y="1366645"/>
                  </a:lnTo>
                  <a:cubicBezTo>
                    <a:pt x="57733" y="1366645"/>
                    <a:pt x="0" y="1308912"/>
                    <a:pt x="0" y="1237695"/>
                  </a:cubicBezTo>
                  <a:lnTo>
                    <a:pt x="0" y="128949"/>
                  </a:lnTo>
                  <a:cubicBezTo>
                    <a:pt x="0" y="57733"/>
                    <a:pt x="57733" y="0"/>
                    <a:pt x="1289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59243" cy="1404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383821" y="7567981"/>
            <a:ext cx="3662344" cy="997246"/>
            <a:chOff x="0" y="0"/>
            <a:chExt cx="1059243" cy="2884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9243" cy="288429"/>
            </a:xfrm>
            <a:custGeom>
              <a:avLst/>
              <a:gdLst/>
              <a:ahLst/>
              <a:cxnLst/>
              <a:rect l="l" t="t" r="r" b="b"/>
              <a:pathLst>
                <a:path w="1059243" h="288429">
                  <a:moveTo>
                    <a:pt x="128949" y="0"/>
                  </a:moveTo>
                  <a:lnTo>
                    <a:pt x="930293" y="0"/>
                  </a:lnTo>
                  <a:cubicBezTo>
                    <a:pt x="1001510" y="0"/>
                    <a:pt x="1059243" y="57733"/>
                    <a:pt x="1059243" y="128949"/>
                  </a:cubicBezTo>
                  <a:lnTo>
                    <a:pt x="1059243" y="159479"/>
                  </a:lnTo>
                  <a:cubicBezTo>
                    <a:pt x="1059243" y="230696"/>
                    <a:pt x="1001510" y="288429"/>
                    <a:pt x="930293" y="288429"/>
                  </a:cubicBezTo>
                  <a:lnTo>
                    <a:pt x="128949" y="288429"/>
                  </a:lnTo>
                  <a:cubicBezTo>
                    <a:pt x="57733" y="288429"/>
                    <a:pt x="0" y="230696"/>
                    <a:pt x="0" y="159479"/>
                  </a:cubicBezTo>
                  <a:lnTo>
                    <a:pt x="0" y="128949"/>
                  </a:lnTo>
                  <a:cubicBezTo>
                    <a:pt x="0" y="57733"/>
                    <a:pt x="57733" y="0"/>
                    <a:pt x="1289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9243" cy="326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628279" y="4201013"/>
            <a:ext cx="3176468" cy="31764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296" r="-129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7377185" y="3755583"/>
            <a:ext cx="1317019" cy="1317019"/>
          </a:xfrm>
          <a:custGeom>
            <a:avLst/>
            <a:gdLst/>
            <a:ahLst/>
            <a:cxnLst/>
            <a:rect l="l" t="t" r="r" b="b"/>
            <a:pathLst>
              <a:path w="1317019" h="1317019">
                <a:moveTo>
                  <a:pt x="0" y="0"/>
                </a:moveTo>
                <a:lnTo>
                  <a:pt x="1317019" y="0"/>
                </a:lnTo>
                <a:lnTo>
                  <a:pt x="1317019" y="1317019"/>
                </a:lnTo>
                <a:lnTo>
                  <a:pt x="0" y="1317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77185" y="5294821"/>
            <a:ext cx="1317019" cy="1317019"/>
          </a:xfrm>
          <a:custGeom>
            <a:avLst/>
            <a:gdLst/>
            <a:ahLst/>
            <a:cxnLst/>
            <a:rect l="l" t="t" r="r" b="b"/>
            <a:pathLst>
              <a:path w="1317019" h="1317019">
                <a:moveTo>
                  <a:pt x="0" y="0"/>
                </a:moveTo>
                <a:lnTo>
                  <a:pt x="1317019" y="0"/>
                </a:lnTo>
                <a:lnTo>
                  <a:pt x="1317019" y="1317019"/>
                </a:lnTo>
                <a:lnTo>
                  <a:pt x="0" y="1317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03180" y="6723483"/>
            <a:ext cx="2040820" cy="2040820"/>
          </a:xfrm>
          <a:custGeom>
            <a:avLst/>
            <a:gdLst/>
            <a:ahLst/>
            <a:cxnLst/>
            <a:rect l="l" t="t" r="r" b="b"/>
            <a:pathLst>
              <a:path w="2040820" h="2040820">
                <a:moveTo>
                  <a:pt x="0" y="0"/>
                </a:moveTo>
                <a:lnTo>
                  <a:pt x="2040820" y="0"/>
                </a:lnTo>
                <a:lnTo>
                  <a:pt x="2040820" y="2040819"/>
                </a:lnTo>
                <a:lnTo>
                  <a:pt x="0" y="2040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576882" y="1823249"/>
            <a:ext cx="9134236" cy="13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CONTACTS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87486" y="7762943"/>
            <a:ext cx="3018212" cy="80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278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Nguyễn Văn Khánh</a:t>
            </a:r>
            <a:endParaRPr lang="en-US" sz="278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22024" y="837123"/>
            <a:ext cx="1093928" cy="43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Studio Shodwe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14/15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18252" y="4011858"/>
            <a:ext cx="3624954" cy="40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278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FACEBOOK</a:t>
            </a:r>
            <a:endParaRPr lang="en-US" sz="278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4603693"/>
            <a:ext cx="2632621" cy="3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Nguyễn Văn Khánh</a:t>
            </a:r>
            <a:endParaRPr lang="en-US" sz="23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35695" y="5387013"/>
            <a:ext cx="3624954" cy="40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278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GMAIL</a:t>
            </a:r>
            <a:endParaRPr lang="en-US" sz="278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44000" y="5979747"/>
            <a:ext cx="4822775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 khanhvank9t727@gmail.com</a:t>
            </a:r>
            <a:endParaRPr lang="en-US" sz="23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151667" y="7185889"/>
            <a:ext cx="3624954" cy="40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278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 DISCORD</a:t>
            </a:r>
            <a:endParaRPr lang="en-US" sz="278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170416" y="7755970"/>
            <a:ext cx="1920627" cy="39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@Khanchintui</a:t>
            </a:r>
            <a:endParaRPr lang="en-US" sz="23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8598" y="2388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9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863678" y="2942887"/>
            <a:ext cx="20213694" cy="4401227"/>
            <a:chOff x="0" y="0"/>
            <a:chExt cx="5323771" cy="11591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3771" cy="1159171"/>
            </a:xfrm>
            <a:custGeom>
              <a:avLst/>
              <a:gdLst/>
              <a:ahLst/>
              <a:cxnLst/>
              <a:rect l="l" t="t" r="r" b="b"/>
              <a:pathLst>
                <a:path w="5323771" h="1159171">
                  <a:moveTo>
                    <a:pt x="23363" y="0"/>
                  </a:moveTo>
                  <a:lnTo>
                    <a:pt x="5300408" y="0"/>
                  </a:lnTo>
                  <a:cubicBezTo>
                    <a:pt x="5313311" y="0"/>
                    <a:pt x="5323771" y="10460"/>
                    <a:pt x="5323771" y="23363"/>
                  </a:cubicBezTo>
                  <a:lnTo>
                    <a:pt x="5323771" y="1135808"/>
                  </a:lnTo>
                  <a:cubicBezTo>
                    <a:pt x="5323771" y="1148711"/>
                    <a:pt x="5313311" y="1159171"/>
                    <a:pt x="5300408" y="1159171"/>
                  </a:cubicBezTo>
                  <a:lnTo>
                    <a:pt x="23363" y="1159171"/>
                  </a:lnTo>
                  <a:cubicBezTo>
                    <a:pt x="10460" y="1159171"/>
                    <a:pt x="0" y="1148711"/>
                    <a:pt x="0" y="1135808"/>
                  </a:cubicBezTo>
                  <a:lnTo>
                    <a:pt x="0" y="23363"/>
                  </a:lnTo>
                  <a:cubicBezTo>
                    <a:pt x="0" y="10460"/>
                    <a:pt x="10460" y="0"/>
                    <a:pt x="233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23771" cy="119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2232678" y="7752780"/>
            <a:ext cx="14020982" cy="1261888"/>
          </a:xfrm>
          <a:custGeom>
            <a:avLst/>
            <a:gdLst/>
            <a:ahLst/>
            <a:cxnLst/>
            <a:rect l="l" t="t" r="r" b="b"/>
            <a:pathLst>
              <a:path w="14020982" h="1261888">
                <a:moveTo>
                  <a:pt x="0" y="0"/>
                </a:moveTo>
                <a:lnTo>
                  <a:pt x="14020982" y="0"/>
                </a:lnTo>
                <a:lnTo>
                  <a:pt x="14020982" y="1261889"/>
                </a:lnTo>
                <a:lnTo>
                  <a:pt x="0" y="1261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66959" y="2773341"/>
            <a:ext cx="11354081" cy="449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20"/>
              </a:lnSpc>
              <a:spcBef>
                <a:spcPct val="0"/>
              </a:spcBef>
            </a:pPr>
            <a:r>
              <a:rPr lang="en-US" sz="1287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THANKS FOR WATCHING</a:t>
            </a:r>
            <a:endParaRPr lang="en-US" sz="1287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15/15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984555" y="10490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12857485" y="0"/>
                </a:moveTo>
                <a:lnTo>
                  <a:pt x="0" y="0"/>
                </a:lnTo>
                <a:lnTo>
                  <a:pt x="0" y="10239233"/>
                </a:lnTo>
                <a:lnTo>
                  <a:pt x="12857485" y="10239233"/>
                </a:lnTo>
                <a:lnTo>
                  <a:pt x="12857485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-1441788" y="1771995"/>
            <a:ext cx="8764354" cy="3333653"/>
            <a:chOff x="0" y="0"/>
            <a:chExt cx="2308307" cy="8779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8307" cy="877999"/>
            </a:xfrm>
            <a:custGeom>
              <a:avLst/>
              <a:gdLst/>
              <a:ahLst/>
              <a:cxnLst/>
              <a:rect l="l" t="t" r="r" b="b"/>
              <a:pathLst>
                <a:path w="2308307" h="877999">
                  <a:moveTo>
                    <a:pt x="53884" y="0"/>
                  </a:moveTo>
                  <a:lnTo>
                    <a:pt x="2254423" y="0"/>
                  </a:lnTo>
                  <a:cubicBezTo>
                    <a:pt x="2268714" y="0"/>
                    <a:pt x="2282420" y="5677"/>
                    <a:pt x="2292525" y="15782"/>
                  </a:cubicBezTo>
                  <a:cubicBezTo>
                    <a:pt x="2302630" y="25887"/>
                    <a:pt x="2308307" y="39593"/>
                    <a:pt x="2308307" y="53884"/>
                  </a:cubicBezTo>
                  <a:lnTo>
                    <a:pt x="2308307" y="824115"/>
                  </a:lnTo>
                  <a:cubicBezTo>
                    <a:pt x="2308307" y="838406"/>
                    <a:pt x="2302630" y="852112"/>
                    <a:pt x="2292525" y="862217"/>
                  </a:cubicBezTo>
                  <a:cubicBezTo>
                    <a:pt x="2282420" y="872322"/>
                    <a:pt x="2268714" y="877999"/>
                    <a:pt x="2254423" y="877999"/>
                  </a:cubicBezTo>
                  <a:lnTo>
                    <a:pt x="53884" y="877999"/>
                  </a:lnTo>
                  <a:cubicBezTo>
                    <a:pt x="39593" y="877999"/>
                    <a:pt x="25887" y="872322"/>
                    <a:pt x="15782" y="862217"/>
                  </a:cubicBezTo>
                  <a:cubicBezTo>
                    <a:pt x="5677" y="852112"/>
                    <a:pt x="0" y="838406"/>
                    <a:pt x="0" y="824115"/>
                  </a:cubicBezTo>
                  <a:lnTo>
                    <a:pt x="0" y="53884"/>
                  </a:lnTo>
                  <a:cubicBezTo>
                    <a:pt x="0" y="39593"/>
                    <a:pt x="5677" y="25887"/>
                    <a:pt x="15782" y="15782"/>
                  </a:cubicBezTo>
                  <a:cubicBezTo>
                    <a:pt x="25887" y="5677"/>
                    <a:pt x="39593" y="0"/>
                    <a:pt x="53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8307" cy="916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2862" y="5742789"/>
            <a:ext cx="6319704" cy="3546501"/>
          </a:xfrm>
          <a:custGeom>
            <a:avLst/>
            <a:gdLst/>
            <a:ahLst/>
            <a:cxnLst/>
            <a:rect l="l" t="t" r="r" b="b"/>
            <a:pathLst>
              <a:path w="6319704" h="3546501">
                <a:moveTo>
                  <a:pt x="0" y="0"/>
                </a:moveTo>
                <a:lnTo>
                  <a:pt x="6319704" y="0"/>
                </a:lnTo>
                <a:lnTo>
                  <a:pt x="6319704" y="3546500"/>
                </a:lnTo>
                <a:lnTo>
                  <a:pt x="0" y="3546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02/15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4877" y="2088660"/>
            <a:ext cx="6646842" cy="291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55"/>
              </a:lnSpc>
            </a:pPr>
            <a:r>
              <a:rPr lang="en-US" sz="103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Giới thiệu chung</a:t>
            </a:r>
            <a:endParaRPr lang="en-US" sz="103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72930" y="1741443"/>
            <a:ext cx="9714646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Tên dự án: Trang web bán audiobooks trực tuyến.</a:t>
            </a:r>
            <a:endParaRPr lang="en-US" sz="64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00089" y="4206225"/>
            <a:ext cx="10460328" cy="558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Mục ti</a:t>
            </a:r>
            <a:r>
              <a:rPr lang="en-US" sz="45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êu:</a:t>
            </a:r>
            <a:endParaRPr lang="en-US" sz="45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971550" lvl="1" indent="-485775" algn="l">
              <a:lnSpc>
                <a:spcPts val="63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Tạo nền tảng để người dùng dễ dàng tìm kiếm, mua và thưởng thức audiobook.</a:t>
            </a:r>
            <a:endParaRPr lang="en-US" sz="45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marL="971550" lvl="1" indent="-485775" algn="l">
              <a:lnSpc>
                <a:spcPts val="63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45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Đáp ứng nhu cầu giải trí và học tập thông qua âm thanh.</a:t>
            </a:r>
            <a:endParaRPr lang="en-US" sz="45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algn="l">
              <a:lnSpc>
                <a:spcPts val="63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18252" y="2388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-916431" y="4932965"/>
            <a:ext cx="8764354" cy="2436273"/>
            <a:chOff x="0" y="0"/>
            <a:chExt cx="2308307" cy="6416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8307" cy="641652"/>
            </a:xfrm>
            <a:custGeom>
              <a:avLst/>
              <a:gdLst/>
              <a:ahLst/>
              <a:cxnLst/>
              <a:rect l="l" t="t" r="r" b="b"/>
              <a:pathLst>
                <a:path w="2308307" h="641652">
                  <a:moveTo>
                    <a:pt x="53884" y="0"/>
                  </a:moveTo>
                  <a:lnTo>
                    <a:pt x="2254423" y="0"/>
                  </a:lnTo>
                  <a:cubicBezTo>
                    <a:pt x="2268714" y="0"/>
                    <a:pt x="2282420" y="5677"/>
                    <a:pt x="2292525" y="15782"/>
                  </a:cubicBezTo>
                  <a:cubicBezTo>
                    <a:pt x="2302630" y="25887"/>
                    <a:pt x="2308307" y="39593"/>
                    <a:pt x="2308307" y="53884"/>
                  </a:cubicBezTo>
                  <a:lnTo>
                    <a:pt x="2308307" y="587768"/>
                  </a:lnTo>
                  <a:cubicBezTo>
                    <a:pt x="2308307" y="602059"/>
                    <a:pt x="2302630" y="615765"/>
                    <a:pt x="2292525" y="625870"/>
                  </a:cubicBezTo>
                  <a:cubicBezTo>
                    <a:pt x="2282420" y="635975"/>
                    <a:pt x="2268714" y="641652"/>
                    <a:pt x="2254423" y="641652"/>
                  </a:cubicBezTo>
                  <a:lnTo>
                    <a:pt x="53884" y="641652"/>
                  </a:lnTo>
                  <a:cubicBezTo>
                    <a:pt x="39593" y="641652"/>
                    <a:pt x="25887" y="635975"/>
                    <a:pt x="15782" y="625870"/>
                  </a:cubicBezTo>
                  <a:cubicBezTo>
                    <a:pt x="5677" y="615765"/>
                    <a:pt x="0" y="602059"/>
                    <a:pt x="0" y="587768"/>
                  </a:cubicBezTo>
                  <a:lnTo>
                    <a:pt x="0" y="53884"/>
                  </a:lnTo>
                  <a:cubicBezTo>
                    <a:pt x="0" y="39593"/>
                    <a:pt x="5677" y="25887"/>
                    <a:pt x="15782" y="15782"/>
                  </a:cubicBezTo>
                  <a:cubicBezTo>
                    <a:pt x="25887" y="5677"/>
                    <a:pt x="39593" y="0"/>
                    <a:pt x="53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08307" cy="679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004709" y="5253577"/>
            <a:ext cx="1852152" cy="1852152"/>
          </a:xfrm>
          <a:custGeom>
            <a:avLst/>
            <a:gdLst/>
            <a:ahLst/>
            <a:cxnLst/>
            <a:rect l="l" t="t" r="r" b="b"/>
            <a:pathLst>
              <a:path w="1852152" h="1852152">
                <a:moveTo>
                  <a:pt x="0" y="0"/>
                </a:moveTo>
                <a:lnTo>
                  <a:pt x="1852152" y="0"/>
                </a:lnTo>
                <a:lnTo>
                  <a:pt x="1852152" y="1852152"/>
                </a:lnTo>
                <a:lnTo>
                  <a:pt x="0" y="18521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8167258" y="1874578"/>
            <a:ext cx="301988" cy="3019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03/15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35973" y="5433285"/>
            <a:ext cx="4382177" cy="167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68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Lý do thực hiện </a:t>
            </a:r>
            <a:endParaRPr lang="en-US" sz="68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03122" y="1912678"/>
            <a:ext cx="8987897" cy="142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9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Tăng trưởng nhanh của ngành audiobook</a:t>
            </a:r>
            <a:endParaRPr lang="en-US" sz="49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903122" y="3714903"/>
            <a:ext cx="8987897" cy="71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9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Thay đổi thói quen tiêu dùng</a:t>
            </a:r>
            <a:endParaRPr lang="en-US" sz="49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903122" y="4971065"/>
            <a:ext cx="8987897" cy="71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9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Thúc đẩy văn hóa đọc</a:t>
            </a:r>
            <a:endParaRPr lang="en-US" sz="49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03122" y="6228213"/>
            <a:ext cx="8987897" cy="71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9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Tiềm năng kinh doanh</a:t>
            </a:r>
            <a:endParaRPr lang="en-US" sz="49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03122" y="7542510"/>
            <a:ext cx="8987897" cy="71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98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Xu hướng chuyển đổi số</a:t>
            </a:r>
            <a:endParaRPr lang="en-US" sz="498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8167258" y="3750976"/>
            <a:ext cx="301988" cy="30198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8167258" y="5101317"/>
            <a:ext cx="301988" cy="30198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8228923" y="6151102"/>
            <a:ext cx="301988" cy="30198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90837" y="323558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3568421" y="1562746"/>
            <a:ext cx="11151159" cy="2773068"/>
            <a:chOff x="0" y="0"/>
            <a:chExt cx="2936931" cy="7303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6931" cy="730355"/>
            </a:xfrm>
            <a:custGeom>
              <a:avLst/>
              <a:gdLst/>
              <a:ahLst/>
              <a:cxnLst/>
              <a:rect l="l" t="t" r="r" b="b"/>
              <a:pathLst>
                <a:path w="2936931" h="730355">
                  <a:moveTo>
                    <a:pt x="42350" y="0"/>
                  </a:moveTo>
                  <a:lnTo>
                    <a:pt x="2894580" y="0"/>
                  </a:lnTo>
                  <a:cubicBezTo>
                    <a:pt x="2905812" y="0"/>
                    <a:pt x="2916584" y="4462"/>
                    <a:pt x="2924527" y="12404"/>
                  </a:cubicBezTo>
                  <a:cubicBezTo>
                    <a:pt x="2932469" y="20346"/>
                    <a:pt x="2936931" y="31118"/>
                    <a:pt x="2936931" y="42350"/>
                  </a:cubicBezTo>
                  <a:lnTo>
                    <a:pt x="2936931" y="688005"/>
                  </a:lnTo>
                  <a:cubicBezTo>
                    <a:pt x="2936931" y="699237"/>
                    <a:pt x="2932469" y="710009"/>
                    <a:pt x="2924527" y="717951"/>
                  </a:cubicBezTo>
                  <a:cubicBezTo>
                    <a:pt x="2916584" y="725893"/>
                    <a:pt x="2905812" y="730355"/>
                    <a:pt x="2894580" y="730355"/>
                  </a:cubicBezTo>
                  <a:lnTo>
                    <a:pt x="42350" y="730355"/>
                  </a:lnTo>
                  <a:cubicBezTo>
                    <a:pt x="31118" y="730355"/>
                    <a:pt x="20346" y="725893"/>
                    <a:pt x="12404" y="717951"/>
                  </a:cubicBezTo>
                  <a:cubicBezTo>
                    <a:pt x="4462" y="710009"/>
                    <a:pt x="0" y="699237"/>
                    <a:pt x="0" y="688005"/>
                  </a:cubicBezTo>
                  <a:lnTo>
                    <a:pt x="0" y="42350"/>
                  </a:lnTo>
                  <a:cubicBezTo>
                    <a:pt x="0" y="31118"/>
                    <a:pt x="4462" y="20346"/>
                    <a:pt x="12404" y="12404"/>
                  </a:cubicBezTo>
                  <a:cubicBezTo>
                    <a:pt x="20346" y="4462"/>
                    <a:pt x="31118" y="0"/>
                    <a:pt x="423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36931" cy="76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522039" y="4867423"/>
            <a:ext cx="1013323" cy="1151503"/>
          </a:xfrm>
          <a:custGeom>
            <a:avLst/>
            <a:gdLst/>
            <a:ahLst/>
            <a:cxnLst/>
            <a:rect l="l" t="t" r="r" b="b"/>
            <a:pathLst>
              <a:path w="1013323" h="1151503">
                <a:moveTo>
                  <a:pt x="0" y="0"/>
                </a:moveTo>
                <a:lnTo>
                  <a:pt x="1013322" y="0"/>
                </a:lnTo>
                <a:lnTo>
                  <a:pt x="1013322" y="1151503"/>
                </a:lnTo>
                <a:lnTo>
                  <a:pt x="0" y="11515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98566" y="4867423"/>
            <a:ext cx="1013323" cy="1151503"/>
          </a:xfrm>
          <a:custGeom>
            <a:avLst/>
            <a:gdLst/>
            <a:ahLst/>
            <a:cxnLst/>
            <a:rect l="l" t="t" r="r" b="b"/>
            <a:pathLst>
              <a:path w="1013323" h="1151503">
                <a:moveTo>
                  <a:pt x="0" y="0"/>
                </a:moveTo>
                <a:lnTo>
                  <a:pt x="1013323" y="0"/>
                </a:lnTo>
                <a:lnTo>
                  <a:pt x="1013323" y="1151503"/>
                </a:lnTo>
                <a:lnTo>
                  <a:pt x="0" y="11515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56602" y="2741027"/>
            <a:ext cx="1600790" cy="1594787"/>
          </a:xfrm>
          <a:custGeom>
            <a:avLst/>
            <a:gdLst/>
            <a:ahLst/>
            <a:cxnLst/>
            <a:rect l="l" t="t" r="r" b="b"/>
            <a:pathLst>
              <a:path w="1600790" h="1594787">
                <a:moveTo>
                  <a:pt x="0" y="0"/>
                </a:moveTo>
                <a:lnTo>
                  <a:pt x="1600790" y="0"/>
                </a:lnTo>
                <a:lnTo>
                  <a:pt x="1600790" y="1594787"/>
                </a:lnTo>
                <a:lnTo>
                  <a:pt x="0" y="1594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33970" y="1033130"/>
            <a:ext cx="1600790" cy="1594787"/>
          </a:xfrm>
          <a:custGeom>
            <a:avLst/>
            <a:gdLst/>
            <a:ahLst/>
            <a:cxnLst/>
            <a:rect l="l" t="t" r="r" b="b"/>
            <a:pathLst>
              <a:path w="1600790" h="1594787">
                <a:moveTo>
                  <a:pt x="0" y="0"/>
                </a:moveTo>
                <a:lnTo>
                  <a:pt x="1600790" y="0"/>
                </a:lnTo>
                <a:lnTo>
                  <a:pt x="1600790" y="1594787"/>
                </a:lnTo>
                <a:lnTo>
                  <a:pt x="0" y="1594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923186" y="5659350"/>
            <a:ext cx="359577" cy="3595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593278" y="6731979"/>
            <a:ext cx="4784642" cy="3104631"/>
          </a:xfrm>
          <a:custGeom>
            <a:avLst/>
            <a:gdLst/>
            <a:ahLst/>
            <a:cxnLst/>
            <a:rect l="l" t="t" r="r" b="b"/>
            <a:pathLst>
              <a:path w="4784642" h="3104631">
                <a:moveTo>
                  <a:pt x="0" y="0"/>
                </a:moveTo>
                <a:lnTo>
                  <a:pt x="4784642" y="0"/>
                </a:lnTo>
                <a:lnTo>
                  <a:pt x="4784642" y="3104631"/>
                </a:lnTo>
                <a:lnTo>
                  <a:pt x="0" y="3104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999" b="-1458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43551" y="6731979"/>
            <a:ext cx="4784642" cy="3223653"/>
          </a:xfrm>
          <a:custGeom>
            <a:avLst/>
            <a:gdLst/>
            <a:ahLst/>
            <a:cxnLst/>
            <a:rect l="l" t="t" r="r" b="b"/>
            <a:pathLst>
              <a:path w="4784642" h="3223653">
                <a:moveTo>
                  <a:pt x="0" y="0"/>
                </a:moveTo>
                <a:lnTo>
                  <a:pt x="4784642" y="0"/>
                </a:lnTo>
                <a:lnTo>
                  <a:pt x="4784642" y="3223653"/>
                </a:lnTo>
                <a:lnTo>
                  <a:pt x="0" y="3223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10447" y="8010646"/>
            <a:ext cx="3112015" cy="3100345"/>
          </a:xfrm>
          <a:custGeom>
            <a:avLst/>
            <a:gdLst/>
            <a:ahLst/>
            <a:cxnLst/>
            <a:rect l="l" t="t" r="r" b="b"/>
            <a:pathLst>
              <a:path w="3112015" h="3100345">
                <a:moveTo>
                  <a:pt x="0" y="0"/>
                </a:moveTo>
                <a:lnTo>
                  <a:pt x="3112015" y="0"/>
                </a:lnTo>
                <a:lnTo>
                  <a:pt x="3112015" y="3100345"/>
                </a:lnTo>
                <a:lnTo>
                  <a:pt x="0" y="3100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634178" y="1870074"/>
            <a:ext cx="11085401" cy="235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5"/>
              </a:lnSpc>
            </a:pPr>
            <a:r>
              <a:rPr lang="en-US" sz="932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 Đối tượng </a:t>
            </a:r>
            <a:endParaRPr lang="en-US" sz="932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  <a:p>
            <a:pPr algn="ctr">
              <a:lnSpc>
                <a:spcPts val="9045"/>
              </a:lnSpc>
            </a:pPr>
            <a:r>
              <a:rPr lang="en-US" sz="932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khách hàng</a:t>
            </a:r>
            <a:endParaRPr lang="en-US" sz="932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04/15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4953148"/>
            <a:ext cx="7913797" cy="55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42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Người yêu sách:</a:t>
            </a:r>
            <a:endParaRPr lang="en-US" sz="42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477749" y="5648340"/>
            <a:ext cx="5073144" cy="80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32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Tìm kiếm cách tiếp cận mới để thưởng thức nội dung.</a:t>
            </a:r>
            <a:endParaRPr lang="en-US" sz="32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85472" y="5030358"/>
            <a:ext cx="7913797" cy="55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42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Người bận rộn:</a:t>
            </a:r>
            <a:endParaRPr lang="en-US" sz="42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05799" y="5726025"/>
            <a:ext cx="5073144" cy="80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320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Muốn tận dụng thời gian rảnh như khi di chuyển.</a:t>
            </a:r>
            <a:endParaRPr lang="en-US" sz="320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1867" y="3413489"/>
            <a:ext cx="8344148" cy="3616735"/>
            <a:chOff x="0" y="0"/>
            <a:chExt cx="2197636" cy="952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7636" cy="952556"/>
            </a:xfrm>
            <a:custGeom>
              <a:avLst/>
              <a:gdLst/>
              <a:ahLst/>
              <a:cxnLst/>
              <a:rect l="l" t="t" r="r" b="b"/>
              <a:pathLst>
                <a:path w="2197636" h="952556">
                  <a:moveTo>
                    <a:pt x="56597" y="0"/>
                  </a:moveTo>
                  <a:lnTo>
                    <a:pt x="2141038" y="0"/>
                  </a:lnTo>
                  <a:cubicBezTo>
                    <a:pt x="2172296" y="0"/>
                    <a:pt x="2197636" y="25340"/>
                    <a:pt x="2197636" y="56597"/>
                  </a:cubicBezTo>
                  <a:lnTo>
                    <a:pt x="2197636" y="895958"/>
                  </a:lnTo>
                  <a:cubicBezTo>
                    <a:pt x="2197636" y="927216"/>
                    <a:pt x="2172296" y="952556"/>
                    <a:pt x="2141038" y="952556"/>
                  </a:cubicBezTo>
                  <a:lnTo>
                    <a:pt x="56597" y="952556"/>
                  </a:lnTo>
                  <a:cubicBezTo>
                    <a:pt x="25340" y="952556"/>
                    <a:pt x="0" y="927216"/>
                    <a:pt x="0" y="895958"/>
                  </a:cubicBezTo>
                  <a:lnTo>
                    <a:pt x="0" y="56597"/>
                  </a:lnTo>
                  <a:cubicBezTo>
                    <a:pt x="0" y="25340"/>
                    <a:pt x="25340" y="0"/>
                    <a:pt x="565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97636" cy="990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4826822" y="47767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12857485" y="0"/>
                </a:moveTo>
                <a:lnTo>
                  <a:pt x="0" y="0"/>
                </a:lnTo>
                <a:lnTo>
                  <a:pt x="0" y="10239233"/>
                </a:lnTo>
                <a:lnTo>
                  <a:pt x="12857485" y="10239233"/>
                </a:lnTo>
                <a:lnTo>
                  <a:pt x="12857485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10211574" y="2622191"/>
            <a:ext cx="9525" cy="7912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9458156" y="3413489"/>
            <a:ext cx="1506835" cy="1412965"/>
            <a:chOff x="0" y="0"/>
            <a:chExt cx="396862" cy="372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862" cy="372139"/>
            </a:xfrm>
            <a:custGeom>
              <a:avLst/>
              <a:gdLst/>
              <a:ahLst/>
              <a:cxnLst/>
              <a:rect l="l" t="t" r="r" b="b"/>
              <a:pathLst>
                <a:path w="396862" h="372139">
                  <a:moveTo>
                    <a:pt x="186070" y="0"/>
                  </a:moveTo>
                  <a:lnTo>
                    <a:pt x="210792" y="0"/>
                  </a:lnTo>
                  <a:cubicBezTo>
                    <a:pt x="313556" y="0"/>
                    <a:pt x="396862" y="83306"/>
                    <a:pt x="396862" y="186070"/>
                  </a:cubicBezTo>
                  <a:lnTo>
                    <a:pt x="396862" y="186070"/>
                  </a:lnTo>
                  <a:cubicBezTo>
                    <a:pt x="396862" y="235418"/>
                    <a:pt x="377258" y="282746"/>
                    <a:pt x="342363" y="317641"/>
                  </a:cubicBezTo>
                  <a:cubicBezTo>
                    <a:pt x="307469" y="352535"/>
                    <a:pt x="260141" y="372139"/>
                    <a:pt x="210792" y="372139"/>
                  </a:cubicBezTo>
                  <a:lnTo>
                    <a:pt x="186070" y="372139"/>
                  </a:lnTo>
                  <a:cubicBezTo>
                    <a:pt x="83306" y="372139"/>
                    <a:pt x="0" y="288833"/>
                    <a:pt x="0" y="186070"/>
                  </a:cubicBezTo>
                  <a:lnTo>
                    <a:pt x="0" y="186070"/>
                  </a:lnTo>
                  <a:cubicBezTo>
                    <a:pt x="0" y="83306"/>
                    <a:pt x="83306" y="0"/>
                    <a:pt x="186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6862" cy="41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9458156" y="1208972"/>
            <a:ext cx="1506835" cy="1412965"/>
            <a:chOff x="0" y="0"/>
            <a:chExt cx="396862" cy="3721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6862" cy="372139"/>
            </a:xfrm>
            <a:custGeom>
              <a:avLst/>
              <a:gdLst/>
              <a:ahLst/>
              <a:cxnLst/>
              <a:rect l="l" t="t" r="r" b="b"/>
              <a:pathLst>
                <a:path w="396862" h="372139">
                  <a:moveTo>
                    <a:pt x="186070" y="0"/>
                  </a:moveTo>
                  <a:lnTo>
                    <a:pt x="210792" y="0"/>
                  </a:lnTo>
                  <a:cubicBezTo>
                    <a:pt x="313556" y="0"/>
                    <a:pt x="396862" y="83306"/>
                    <a:pt x="396862" y="186070"/>
                  </a:cubicBezTo>
                  <a:lnTo>
                    <a:pt x="396862" y="186070"/>
                  </a:lnTo>
                  <a:cubicBezTo>
                    <a:pt x="396862" y="235418"/>
                    <a:pt x="377258" y="282746"/>
                    <a:pt x="342363" y="317641"/>
                  </a:cubicBezTo>
                  <a:cubicBezTo>
                    <a:pt x="307469" y="352535"/>
                    <a:pt x="260141" y="372139"/>
                    <a:pt x="210792" y="372139"/>
                  </a:cubicBezTo>
                  <a:lnTo>
                    <a:pt x="186070" y="372139"/>
                  </a:lnTo>
                  <a:cubicBezTo>
                    <a:pt x="83306" y="372139"/>
                    <a:pt x="0" y="288833"/>
                    <a:pt x="0" y="186070"/>
                  </a:cubicBezTo>
                  <a:lnTo>
                    <a:pt x="0" y="186070"/>
                  </a:lnTo>
                  <a:cubicBezTo>
                    <a:pt x="0" y="83306"/>
                    <a:pt x="83306" y="0"/>
                    <a:pt x="186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96862" cy="41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9467681" y="5617030"/>
            <a:ext cx="1506835" cy="1412965"/>
            <a:chOff x="0" y="0"/>
            <a:chExt cx="396862" cy="3721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6862" cy="372139"/>
            </a:xfrm>
            <a:custGeom>
              <a:avLst/>
              <a:gdLst/>
              <a:ahLst/>
              <a:cxnLst/>
              <a:rect l="l" t="t" r="r" b="b"/>
              <a:pathLst>
                <a:path w="396862" h="372139">
                  <a:moveTo>
                    <a:pt x="186070" y="0"/>
                  </a:moveTo>
                  <a:lnTo>
                    <a:pt x="210792" y="0"/>
                  </a:lnTo>
                  <a:cubicBezTo>
                    <a:pt x="313556" y="0"/>
                    <a:pt x="396862" y="83306"/>
                    <a:pt x="396862" y="186070"/>
                  </a:cubicBezTo>
                  <a:lnTo>
                    <a:pt x="396862" y="186070"/>
                  </a:lnTo>
                  <a:cubicBezTo>
                    <a:pt x="396862" y="235418"/>
                    <a:pt x="377258" y="282746"/>
                    <a:pt x="342363" y="317641"/>
                  </a:cubicBezTo>
                  <a:cubicBezTo>
                    <a:pt x="307469" y="352535"/>
                    <a:pt x="260141" y="372139"/>
                    <a:pt x="210792" y="372139"/>
                  </a:cubicBezTo>
                  <a:lnTo>
                    <a:pt x="186070" y="372139"/>
                  </a:lnTo>
                  <a:cubicBezTo>
                    <a:pt x="83306" y="372139"/>
                    <a:pt x="0" y="288833"/>
                    <a:pt x="0" y="186070"/>
                  </a:cubicBezTo>
                  <a:lnTo>
                    <a:pt x="0" y="186070"/>
                  </a:lnTo>
                  <a:cubicBezTo>
                    <a:pt x="0" y="83306"/>
                    <a:pt x="83306" y="0"/>
                    <a:pt x="186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96862" cy="41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458156" y="7739014"/>
            <a:ext cx="1506835" cy="1412965"/>
            <a:chOff x="0" y="0"/>
            <a:chExt cx="396862" cy="3721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6862" cy="372139"/>
            </a:xfrm>
            <a:custGeom>
              <a:avLst/>
              <a:gdLst/>
              <a:ahLst/>
              <a:cxnLst/>
              <a:rect l="l" t="t" r="r" b="b"/>
              <a:pathLst>
                <a:path w="396862" h="372139">
                  <a:moveTo>
                    <a:pt x="186070" y="0"/>
                  </a:moveTo>
                  <a:lnTo>
                    <a:pt x="210792" y="0"/>
                  </a:lnTo>
                  <a:cubicBezTo>
                    <a:pt x="313556" y="0"/>
                    <a:pt x="396862" y="83306"/>
                    <a:pt x="396862" y="186070"/>
                  </a:cubicBezTo>
                  <a:lnTo>
                    <a:pt x="396862" y="186070"/>
                  </a:lnTo>
                  <a:cubicBezTo>
                    <a:pt x="396862" y="235418"/>
                    <a:pt x="377258" y="282746"/>
                    <a:pt x="342363" y="317641"/>
                  </a:cubicBezTo>
                  <a:cubicBezTo>
                    <a:pt x="307469" y="352535"/>
                    <a:pt x="260141" y="372139"/>
                    <a:pt x="210792" y="372139"/>
                  </a:cubicBezTo>
                  <a:lnTo>
                    <a:pt x="186070" y="372139"/>
                  </a:lnTo>
                  <a:cubicBezTo>
                    <a:pt x="83306" y="372139"/>
                    <a:pt x="0" y="288833"/>
                    <a:pt x="0" y="186070"/>
                  </a:cubicBezTo>
                  <a:lnTo>
                    <a:pt x="0" y="186070"/>
                  </a:lnTo>
                  <a:cubicBezTo>
                    <a:pt x="0" y="83306"/>
                    <a:pt x="83306" y="0"/>
                    <a:pt x="186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81000"/>
                  </a:srgbClr>
                </a:gs>
                <a:gs pos="100000">
                  <a:srgbClr val="8875D7">
                    <a:alpha val="81000"/>
                  </a:srgbClr>
                </a:gs>
              </a:gsLst>
              <a:lin ang="0"/>
            </a:gradFill>
            <a:ln w="38100" cap="rnd">
              <a:solidFill>
                <a:srgbClr val="FFFFFF">
                  <a:alpha val="80784"/>
                </a:srgbClr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96862" cy="410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10183000" y="4828870"/>
            <a:ext cx="9525" cy="7912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10154426" y="7030224"/>
            <a:ext cx="9525" cy="7912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9530824" y="1276761"/>
            <a:ext cx="1380550" cy="1285993"/>
          </a:xfrm>
          <a:custGeom>
            <a:avLst/>
            <a:gdLst/>
            <a:ahLst/>
            <a:cxnLst/>
            <a:rect l="l" t="t" r="r" b="b"/>
            <a:pathLst>
              <a:path w="1380550" h="1285993">
                <a:moveTo>
                  <a:pt x="0" y="0"/>
                </a:moveTo>
                <a:lnTo>
                  <a:pt x="1380549" y="0"/>
                </a:lnTo>
                <a:lnTo>
                  <a:pt x="1380549" y="1285993"/>
                </a:lnTo>
                <a:lnTo>
                  <a:pt x="0" y="1285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93" t="-6463" b="-646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30824" y="3413718"/>
            <a:ext cx="1448468" cy="1448468"/>
          </a:xfrm>
          <a:custGeom>
            <a:avLst/>
            <a:gdLst/>
            <a:ahLst/>
            <a:cxnLst/>
            <a:rect l="l" t="t" r="r" b="b"/>
            <a:pathLst>
              <a:path w="1448468" h="1448468">
                <a:moveTo>
                  <a:pt x="0" y="0"/>
                </a:moveTo>
                <a:lnTo>
                  <a:pt x="1448468" y="0"/>
                </a:lnTo>
                <a:lnTo>
                  <a:pt x="1448468" y="1448469"/>
                </a:lnTo>
                <a:lnTo>
                  <a:pt x="0" y="144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484264" y="5620397"/>
            <a:ext cx="1340325" cy="1340325"/>
          </a:xfrm>
          <a:custGeom>
            <a:avLst/>
            <a:gdLst/>
            <a:ahLst/>
            <a:cxnLst/>
            <a:rect l="l" t="t" r="r" b="b"/>
            <a:pathLst>
              <a:path w="1340325" h="1340325">
                <a:moveTo>
                  <a:pt x="0" y="0"/>
                </a:moveTo>
                <a:lnTo>
                  <a:pt x="1340325" y="0"/>
                </a:lnTo>
                <a:lnTo>
                  <a:pt x="1340325" y="1340326"/>
                </a:lnTo>
                <a:lnTo>
                  <a:pt x="0" y="1340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458156" y="7654955"/>
            <a:ext cx="1497024" cy="1497024"/>
          </a:xfrm>
          <a:custGeom>
            <a:avLst/>
            <a:gdLst/>
            <a:ahLst/>
            <a:cxnLst/>
            <a:rect l="l" t="t" r="r" b="b"/>
            <a:pathLst>
              <a:path w="1497024" h="1497024">
                <a:moveTo>
                  <a:pt x="0" y="0"/>
                </a:moveTo>
                <a:lnTo>
                  <a:pt x="1497024" y="0"/>
                </a:lnTo>
                <a:lnTo>
                  <a:pt x="1497024" y="1497024"/>
                </a:lnTo>
                <a:lnTo>
                  <a:pt x="0" y="1497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90809" y="3245417"/>
            <a:ext cx="2505177" cy="1343401"/>
          </a:xfrm>
          <a:custGeom>
            <a:avLst/>
            <a:gdLst/>
            <a:ahLst/>
            <a:cxnLst/>
            <a:rect l="l" t="t" r="r" b="b"/>
            <a:pathLst>
              <a:path w="2505177" h="1343401">
                <a:moveTo>
                  <a:pt x="0" y="0"/>
                </a:moveTo>
                <a:lnTo>
                  <a:pt x="2505177" y="0"/>
                </a:lnTo>
                <a:lnTo>
                  <a:pt x="2505177" y="1343401"/>
                </a:lnTo>
                <a:lnTo>
                  <a:pt x="0" y="1343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83821" y="3834498"/>
            <a:ext cx="6646842" cy="28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0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Tính năng nổi bật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05/15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403702" y="1730722"/>
            <a:ext cx="2595955" cy="4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Đăng nhập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527809" y="3725821"/>
            <a:ext cx="2347742" cy="8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Danh mục quản trị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527809" y="5929362"/>
            <a:ext cx="2154688" cy="8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Thống kê hệ số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527809" y="8260764"/>
            <a:ext cx="4700384" cy="4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Danh sách sản phẩm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38885" y="6070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15686" y="5840517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2" y="0"/>
                </a:lnTo>
                <a:lnTo>
                  <a:pt x="2190052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6654" y="3003956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1" y="0"/>
                </a:lnTo>
                <a:lnTo>
                  <a:pt x="2190051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02974" y="4234669"/>
            <a:ext cx="8894702" cy="4445414"/>
          </a:xfrm>
          <a:custGeom>
            <a:avLst/>
            <a:gdLst/>
            <a:ahLst/>
            <a:cxnLst/>
            <a:rect l="l" t="t" r="r" b="b"/>
            <a:pathLst>
              <a:path w="8894702" h="4445414">
                <a:moveTo>
                  <a:pt x="0" y="0"/>
                </a:moveTo>
                <a:lnTo>
                  <a:pt x="8894702" y="0"/>
                </a:lnTo>
                <a:lnTo>
                  <a:pt x="8894702" y="4445414"/>
                </a:lnTo>
                <a:lnTo>
                  <a:pt x="0" y="4445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71" r="-397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0785" y="1277913"/>
            <a:ext cx="9134236" cy="251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5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Giao diện đăng nhập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06/15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43429" y="5076825"/>
            <a:ext cx="4684764" cy="241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395" lvl="1" indent="-374015" algn="l">
              <a:lnSpc>
                <a:spcPts val="4845"/>
              </a:lnSpc>
              <a:buFont typeface="Arial" panose="020B0604020202020204"/>
              <a:buChar char="•"/>
            </a:pPr>
            <a:r>
              <a:rPr lang="en-US" sz="3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Thiết kế hiện đại, dễ sử dụng trên cả desktop và mobile.</a:t>
            </a:r>
            <a:endParaRPr lang="en-US" sz="3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48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984555" y="10490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12857485" y="0"/>
                </a:moveTo>
                <a:lnTo>
                  <a:pt x="0" y="0"/>
                </a:lnTo>
                <a:lnTo>
                  <a:pt x="0" y="10239233"/>
                </a:lnTo>
                <a:lnTo>
                  <a:pt x="12857485" y="10239233"/>
                </a:lnTo>
                <a:lnTo>
                  <a:pt x="12857485" y="0"/>
                </a:lnTo>
                <a:close/>
              </a:path>
            </a:pathLst>
          </a:custGeom>
          <a:blipFill>
            <a:blip r:embed="rId1">
              <a:alphaModFix amt="7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7344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877863"/>
            <a:ext cx="7428526" cy="340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Thêm, sửa, xóa sản phẩm kèm theo các thông tin: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Tên sản phẩm.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Hình ảnh.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Giá bán.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Mô tả chi tiết.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Theo dõi số lượng sản phẩm có sẵn trong kho (nếu áp dụng kho hàng).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3445"/>
              </a:lnSpc>
              <a:spcBef>
                <a:spcPct val="0"/>
              </a:spcBef>
            </a:pPr>
          </a:p>
        </p:txBody>
      </p:sp>
      <p:sp>
        <p:nvSpPr>
          <p:cNvPr id="6" name="Freeform 6"/>
          <p:cNvSpPr/>
          <p:nvPr/>
        </p:nvSpPr>
        <p:spPr>
          <a:xfrm>
            <a:off x="8536040" y="420575"/>
            <a:ext cx="607960" cy="612555"/>
          </a:xfrm>
          <a:custGeom>
            <a:avLst/>
            <a:gdLst/>
            <a:ahLst/>
            <a:cxnLst/>
            <a:rect l="l" t="t" r="r" b="b"/>
            <a:pathLst>
              <a:path w="607960" h="612555">
                <a:moveTo>
                  <a:pt x="0" y="0"/>
                </a:moveTo>
                <a:lnTo>
                  <a:pt x="607960" y="0"/>
                </a:lnTo>
                <a:lnTo>
                  <a:pt x="607960" y="612555"/>
                </a:lnTo>
                <a:lnTo>
                  <a:pt x="0" y="612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4586430"/>
            <a:ext cx="6113573" cy="254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Xem danh sách người dùng đã đăng ký.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Phân quyền người dùng (người mua, người quản trị).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Khóa tài khoản vi phạm hoặc hỗ trợ mở khóa khi cần.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3445"/>
              </a:lnSpc>
              <a:spcBef>
                <a:spcPct val="0"/>
              </a:spcBef>
            </a:pPr>
          </a:p>
        </p:txBody>
      </p:sp>
      <p:sp>
        <p:nvSpPr>
          <p:cNvPr id="8" name="Freeform 8"/>
          <p:cNvSpPr/>
          <p:nvPr/>
        </p:nvSpPr>
        <p:spPr>
          <a:xfrm>
            <a:off x="8536040" y="4011976"/>
            <a:ext cx="607960" cy="612555"/>
          </a:xfrm>
          <a:custGeom>
            <a:avLst/>
            <a:gdLst/>
            <a:ahLst/>
            <a:cxnLst/>
            <a:rect l="l" t="t" r="r" b="b"/>
            <a:pathLst>
              <a:path w="607960" h="612555">
                <a:moveTo>
                  <a:pt x="0" y="0"/>
                </a:moveTo>
                <a:lnTo>
                  <a:pt x="607960" y="0"/>
                </a:lnTo>
                <a:lnTo>
                  <a:pt x="607960" y="612554"/>
                </a:lnTo>
                <a:lnTo>
                  <a:pt x="0" y="612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536040" y="6850727"/>
            <a:ext cx="607960" cy="612555"/>
          </a:xfrm>
          <a:custGeom>
            <a:avLst/>
            <a:gdLst/>
            <a:ahLst/>
            <a:cxnLst/>
            <a:rect l="l" t="t" r="r" b="b"/>
            <a:pathLst>
              <a:path w="607960" h="612555">
                <a:moveTo>
                  <a:pt x="0" y="0"/>
                </a:moveTo>
                <a:lnTo>
                  <a:pt x="607960" y="0"/>
                </a:lnTo>
                <a:lnTo>
                  <a:pt x="607960" y="612555"/>
                </a:lnTo>
                <a:lnTo>
                  <a:pt x="0" y="612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5639" y="4552891"/>
            <a:ext cx="7495126" cy="3867470"/>
          </a:xfrm>
          <a:custGeom>
            <a:avLst/>
            <a:gdLst/>
            <a:ahLst/>
            <a:cxnLst/>
            <a:rect l="l" t="t" r="r" b="b"/>
            <a:pathLst>
              <a:path w="7495126" h="3867470">
                <a:moveTo>
                  <a:pt x="0" y="0"/>
                </a:moveTo>
                <a:lnTo>
                  <a:pt x="7495126" y="0"/>
                </a:lnTo>
                <a:lnTo>
                  <a:pt x="7495126" y="3867469"/>
                </a:lnTo>
                <a:lnTo>
                  <a:pt x="0" y="386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62" b="-196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45639" y="3569945"/>
            <a:ext cx="2505177" cy="1343401"/>
          </a:xfrm>
          <a:custGeom>
            <a:avLst/>
            <a:gdLst/>
            <a:ahLst/>
            <a:cxnLst/>
            <a:rect l="l" t="t" r="r" b="b"/>
            <a:pathLst>
              <a:path w="2505177" h="1343401">
                <a:moveTo>
                  <a:pt x="0" y="0"/>
                </a:moveTo>
                <a:lnTo>
                  <a:pt x="2505176" y="0"/>
                </a:lnTo>
                <a:lnTo>
                  <a:pt x="2505176" y="1343401"/>
                </a:lnTo>
                <a:lnTo>
                  <a:pt x="0" y="13434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44188" y="1404566"/>
            <a:ext cx="6646842" cy="28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0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Danh mục quản trị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07/15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334500" y="334308"/>
            <a:ext cx="5187216" cy="4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Quản lý sản phẩm: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42805" y="4097701"/>
            <a:ext cx="5078911" cy="4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Quản lý người dùng: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77290" y="7549007"/>
            <a:ext cx="8182010" cy="254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Thêm, sửa, xóa bài viết tin tức.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Quản lý các danh mục tin tức (cập nhật sản phẩm mới, chương trình khuyến mãi, mẹo sử dụng audiobook).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Lên lịch đăng tin tự động hoặc đăng ngay lập tức.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531495" lvl="1" indent="-266065" algn="l">
              <a:lnSpc>
                <a:spcPts val="3445"/>
              </a:lnSpc>
              <a:buFont typeface="Arial" panose="020B0604020202020204"/>
              <a:buChar char="•"/>
            </a:pPr>
            <a:r>
              <a:rPr lang="en-US" sz="24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Thống kê lượt xem từng bài viết.</a:t>
            </a:r>
            <a:endParaRPr lang="en-US" sz="24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3445"/>
              </a:lnSpc>
              <a:spcBef>
                <a:spcPct val="0"/>
              </a:spcBef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9442805" y="7008092"/>
            <a:ext cx="3562648" cy="4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56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Quản lý tin tức:</a:t>
            </a:r>
            <a:endParaRPr lang="en-US" sz="356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8252" y="23883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4"/>
                </a:lnTo>
                <a:lnTo>
                  <a:pt x="0" y="102392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06862" y="5049465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2" y="0"/>
                </a:lnTo>
                <a:lnTo>
                  <a:pt x="2190052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654" y="1691503"/>
            <a:ext cx="7657598" cy="4087243"/>
          </a:xfrm>
          <a:custGeom>
            <a:avLst/>
            <a:gdLst/>
            <a:ahLst/>
            <a:cxnLst/>
            <a:rect l="l" t="t" r="r" b="b"/>
            <a:pathLst>
              <a:path w="7657598" h="4087243">
                <a:moveTo>
                  <a:pt x="0" y="0"/>
                </a:moveTo>
                <a:lnTo>
                  <a:pt x="7657598" y="0"/>
                </a:lnTo>
                <a:lnTo>
                  <a:pt x="7657598" y="4087243"/>
                </a:lnTo>
                <a:lnTo>
                  <a:pt x="0" y="4087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85270" y="3954199"/>
            <a:ext cx="5935127" cy="28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10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Thống kê hệ số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08/15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155583"/>
            <a:ext cx="6113573" cy="295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Số lượng người dùng đã đăng ký trong hệ thống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tổng số bài viết được đăng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tổng số lượt truy cập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4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2870">
                <a:alpha val="100000"/>
              </a:srgbClr>
            </a:gs>
            <a:gs pos="100000">
              <a:srgbClr val="2C187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188" y="780639"/>
            <a:ext cx="486597" cy="486597"/>
          </a:xfrm>
          <a:custGeom>
            <a:avLst/>
            <a:gdLst/>
            <a:ahLst/>
            <a:cxnLst/>
            <a:rect l="l" t="t" r="r" b="b"/>
            <a:pathLst>
              <a:path w="486597" h="486597">
                <a:moveTo>
                  <a:pt x="0" y="0"/>
                </a:moveTo>
                <a:lnTo>
                  <a:pt x="486597" y="0"/>
                </a:lnTo>
                <a:lnTo>
                  <a:pt x="486597" y="486597"/>
                </a:lnTo>
                <a:lnTo>
                  <a:pt x="0" y="4865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6260" y="0"/>
            <a:ext cx="12857485" cy="10239233"/>
          </a:xfrm>
          <a:custGeom>
            <a:avLst/>
            <a:gdLst/>
            <a:ahLst/>
            <a:cxnLst/>
            <a:rect l="l" t="t" r="r" b="b"/>
            <a:pathLst>
              <a:path w="12857485" h="10239233">
                <a:moveTo>
                  <a:pt x="0" y="0"/>
                </a:moveTo>
                <a:lnTo>
                  <a:pt x="12857485" y="0"/>
                </a:lnTo>
                <a:lnTo>
                  <a:pt x="12857485" y="10239233"/>
                </a:lnTo>
                <a:lnTo>
                  <a:pt x="0" y="102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28193" y="915963"/>
            <a:ext cx="688666" cy="394418"/>
          </a:xfrm>
          <a:custGeom>
            <a:avLst/>
            <a:gdLst/>
            <a:ahLst/>
            <a:cxnLst/>
            <a:rect l="l" t="t" r="r" b="b"/>
            <a:pathLst>
              <a:path w="688666" h="394418">
                <a:moveTo>
                  <a:pt x="0" y="0"/>
                </a:moveTo>
                <a:lnTo>
                  <a:pt x="688666" y="0"/>
                </a:lnTo>
                <a:lnTo>
                  <a:pt x="688666" y="394418"/>
                </a:lnTo>
                <a:lnTo>
                  <a:pt x="0" y="394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15686" y="5840517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2" y="0"/>
                </a:lnTo>
                <a:lnTo>
                  <a:pt x="2190052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6654" y="3003956"/>
            <a:ext cx="2190052" cy="2176364"/>
          </a:xfrm>
          <a:custGeom>
            <a:avLst/>
            <a:gdLst/>
            <a:ahLst/>
            <a:cxnLst/>
            <a:rect l="l" t="t" r="r" b="b"/>
            <a:pathLst>
              <a:path w="2190052" h="2176364">
                <a:moveTo>
                  <a:pt x="0" y="0"/>
                </a:moveTo>
                <a:lnTo>
                  <a:pt x="2190051" y="0"/>
                </a:lnTo>
                <a:lnTo>
                  <a:pt x="2190051" y="2176364"/>
                </a:lnTo>
                <a:lnTo>
                  <a:pt x="0" y="2176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47565" y="4807992"/>
            <a:ext cx="8100675" cy="4343987"/>
          </a:xfrm>
          <a:custGeom>
            <a:avLst/>
            <a:gdLst/>
            <a:ahLst/>
            <a:cxnLst/>
            <a:rect l="l" t="t" r="r" b="b"/>
            <a:pathLst>
              <a:path w="8100675" h="4343987">
                <a:moveTo>
                  <a:pt x="0" y="0"/>
                </a:moveTo>
                <a:lnTo>
                  <a:pt x="8100675" y="0"/>
                </a:lnTo>
                <a:lnTo>
                  <a:pt x="8100675" y="4343987"/>
                </a:lnTo>
                <a:lnTo>
                  <a:pt x="0" y="4343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0785" y="1330292"/>
            <a:ext cx="9134236" cy="308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11020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 Danh sách sản phẩm</a:t>
            </a:r>
            <a:endParaRPr lang="en-US" sz="11020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83821" y="9062294"/>
            <a:ext cx="1093928" cy="2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 b="1">
                <a:solidFill>
                  <a:srgbClr val="FFFFFF"/>
                </a:solidFill>
                <a:latin typeface="TT Norms Bold" panose="02000803030000020004"/>
                <a:ea typeface="TT Norms Bold" panose="02000803030000020004"/>
                <a:cs typeface="TT Norms Bold" panose="02000803030000020004"/>
                <a:sym typeface="TT Norms Bold" panose="02000803030000020004"/>
              </a:rPr>
              <a:t>Page</a:t>
            </a:r>
            <a:endParaRPr lang="en-US" sz="1805" b="1">
              <a:solidFill>
                <a:srgbClr val="FFFFFF"/>
              </a:solidFill>
              <a:latin typeface="TT Norms Bold" panose="02000803030000020004"/>
              <a:ea typeface="TT Norms Bold" panose="02000803030000020004"/>
              <a:cs typeface="TT Norms Bold" panose="02000803030000020004"/>
              <a:sym typeface="TT Norms Bold" panose="0200080303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3821" y="9336914"/>
            <a:ext cx="719153" cy="22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805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09/15</a:t>
            </a:r>
            <a:endParaRPr lang="en-US" sz="1805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65020" y="3394507"/>
            <a:ext cx="6113573" cy="415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Hiển thị đầy đủ thông tin sản phẩm: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Tên sản phẩm, tác giả, giá bán, thời lượng audiobook.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marL="617855" lvl="1" indent="-309245" algn="l">
              <a:lnSpc>
                <a:spcPts val="4780"/>
              </a:lnSpc>
              <a:buFont typeface="Arial" panose="020B0604020202020204"/>
              <a:buChar char="•"/>
            </a:pPr>
            <a:r>
              <a:rPr lang="en-US" sz="2860">
                <a:solidFill>
                  <a:srgbClr val="FFFFFF"/>
                </a:solidFill>
                <a:latin typeface="TT Norms" panose="02000503030000020003"/>
                <a:ea typeface="TT Norms" panose="02000503030000020003"/>
                <a:cs typeface="TT Norms" panose="02000503030000020003"/>
                <a:sym typeface="TT Norms" panose="02000503030000020003"/>
              </a:rPr>
              <a:t>Hình ảnh đại diện và mô tả ngắn gọn.</a:t>
            </a:r>
            <a:endParaRPr lang="en-US" sz="2860">
              <a:solidFill>
                <a:srgbClr val="FFFFFF"/>
              </a:solidFill>
              <a:latin typeface="TT Norms" panose="02000503030000020003"/>
              <a:ea typeface="TT Norms" panose="02000503030000020003"/>
              <a:cs typeface="TT Norms" panose="02000503030000020003"/>
              <a:sym typeface="TT Norms" panose="02000503030000020003"/>
            </a:endParaRPr>
          </a:p>
          <a:p>
            <a:pPr algn="l">
              <a:lnSpc>
                <a:spcPts val="47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2299</Words>
  <Application>WPS Presentation</Application>
  <PresentationFormat>On-screen Show (4:3)</PresentationFormat>
  <Paragraphs>186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TT Norms Bold</vt:lpstr>
      <vt:lpstr>TT Norms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2</cp:revision>
  <dcterms:created xsi:type="dcterms:W3CDTF">2006-08-16T00:00:00Z</dcterms:created>
  <dcterms:modified xsi:type="dcterms:W3CDTF">2025-01-10T09:59:47Z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D8052AADCF114B45A33AB006D34546E6_13</vt:lpwstr>
  </property>
  <property fmtid="{D5CDD505-2E9C-101B-9397-08002B2CF9AE}" pid="3" name="KSOProductBuildVer">
    <vt:lpwstr>1033-12.2.0.19307</vt:lpwstr>
  </property>
</Properties>
</file>